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9" r:id="rId2"/>
  </p:sldMasterIdLst>
  <p:notesMasterIdLst>
    <p:notesMasterId r:id="rId53"/>
  </p:notesMasterIdLst>
  <p:handoutMasterIdLst>
    <p:handoutMasterId r:id="rId54"/>
  </p:handoutMasterIdLst>
  <p:sldIdLst>
    <p:sldId id="256" r:id="rId3"/>
    <p:sldId id="301" r:id="rId4"/>
    <p:sldId id="257" r:id="rId5"/>
    <p:sldId id="259" r:id="rId6"/>
    <p:sldId id="260" r:id="rId7"/>
    <p:sldId id="262" r:id="rId8"/>
    <p:sldId id="303" r:id="rId9"/>
    <p:sldId id="313" r:id="rId10"/>
    <p:sldId id="336" r:id="rId11"/>
    <p:sldId id="335" r:id="rId12"/>
    <p:sldId id="304" r:id="rId13"/>
    <p:sldId id="306" r:id="rId14"/>
    <p:sldId id="305" r:id="rId15"/>
    <p:sldId id="307" r:id="rId16"/>
    <p:sldId id="339" r:id="rId17"/>
    <p:sldId id="340" r:id="rId18"/>
    <p:sldId id="341" r:id="rId19"/>
    <p:sldId id="342" r:id="rId20"/>
    <p:sldId id="343" r:id="rId21"/>
    <p:sldId id="347" r:id="rId22"/>
    <p:sldId id="302" r:id="rId23"/>
    <p:sldId id="308" r:id="rId24"/>
    <p:sldId id="309" r:id="rId25"/>
    <p:sldId id="337" r:id="rId26"/>
    <p:sldId id="338" r:id="rId27"/>
    <p:sldId id="319" r:id="rId28"/>
    <p:sldId id="321" r:id="rId29"/>
    <p:sldId id="324" r:id="rId30"/>
    <p:sldId id="346" r:id="rId31"/>
    <p:sldId id="345" r:id="rId32"/>
    <p:sldId id="348" r:id="rId33"/>
    <p:sldId id="349" r:id="rId34"/>
    <p:sldId id="310" r:id="rId35"/>
    <p:sldId id="311" r:id="rId36"/>
    <p:sldId id="322" r:id="rId37"/>
    <p:sldId id="315" r:id="rId38"/>
    <p:sldId id="350" r:id="rId39"/>
    <p:sldId id="331" r:id="rId40"/>
    <p:sldId id="316" r:id="rId41"/>
    <p:sldId id="351" r:id="rId42"/>
    <p:sldId id="352" r:id="rId43"/>
    <p:sldId id="317" r:id="rId44"/>
    <p:sldId id="353" r:id="rId45"/>
    <p:sldId id="354" r:id="rId46"/>
    <p:sldId id="318" r:id="rId47"/>
    <p:sldId id="330" r:id="rId48"/>
    <p:sldId id="332" r:id="rId49"/>
    <p:sldId id="325" r:id="rId50"/>
    <p:sldId id="334" r:id="rId51"/>
    <p:sldId id="329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E6771DE-86A0-442A-8C21-44204F452BA1}">
          <p14:sldIdLst>
            <p14:sldId id="256"/>
            <p14:sldId id="301"/>
            <p14:sldId id="257"/>
            <p14:sldId id="259"/>
            <p14:sldId id="260"/>
            <p14:sldId id="262"/>
          </p14:sldIdLst>
        </p14:section>
        <p14:section name="Modellazione" id="{4ACE86A7-05BA-455E-BCF5-37BD8891CC7E}">
          <p14:sldIdLst>
            <p14:sldId id="303"/>
            <p14:sldId id="313"/>
            <p14:sldId id="336"/>
            <p14:sldId id="335"/>
            <p14:sldId id="304"/>
            <p14:sldId id="306"/>
            <p14:sldId id="305"/>
            <p14:sldId id="307"/>
            <p14:sldId id="339"/>
            <p14:sldId id="340"/>
            <p14:sldId id="341"/>
            <p14:sldId id="342"/>
            <p14:sldId id="343"/>
            <p14:sldId id="347"/>
          </p14:sldIdLst>
        </p14:section>
        <p14:section name="Attività sperimentale" id="{0FDD544A-71CB-44AD-88D0-9D1BE790EC06}">
          <p14:sldIdLst>
            <p14:sldId id="302"/>
            <p14:sldId id="308"/>
            <p14:sldId id="309"/>
            <p14:sldId id="337"/>
            <p14:sldId id="338"/>
          </p14:sldIdLst>
        </p14:section>
        <p14:section name="Sistema reale SRT" id="{7D7692D1-B9CC-4F0C-BC1E-DB422476D682}">
          <p14:sldIdLst>
            <p14:sldId id="319"/>
            <p14:sldId id="321"/>
            <p14:sldId id="324"/>
            <p14:sldId id="346"/>
            <p14:sldId id="345"/>
            <p14:sldId id="348"/>
            <p14:sldId id="349"/>
            <p14:sldId id="310"/>
            <p14:sldId id="311"/>
            <p14:sldId id="322"/>
            <p14:sldId id="315"/>
            <p14:sldId id="350"/>
            <p14:sldId id="331"/>
            <p14:sldId id="316"/>
            <p14:sldId id="351"/>
            <p14:sldId id="352"/>
            <p14:sldId id="317"/>
            <p14:sldId id="353"/>
            <p14:sldId id="354"/>
            <p14:sldId id="318"/>
            <p14:sldId id="330"/>
            <p14:sldId id="332"/>
            <p14:sldId id="325"/>
            <p14:sldId id="334"/>
          </p14:sldIdLst>
        </p14:section>
        <p14:section name="Conclusione" id="{A418C82C-88E2-40EA-83A4-6C9CA292637B}">
          <p14:sldIdLst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87D8"/>
    <a:srgbClr val="DBD5D0"/>
    <a:srgbClr val="C1B8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656" autoAdjust="0"/>
  </p:normalViewPr>
  <p:slideViewPr>
    <p:cSldViewPr snapToGrid="0">
      <p:cViewPr varScale="1">
        <p:scale>
          <a:sx n="80" d="100"/>
          <a:sy n="80" d="100"/>
        </p:scale>
        <p:origin x="22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3192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03A57E-A717-497D-BC76-66BF226841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/>
              <a:t>SETTORE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47B504-6780-48D1-A476-DD98FF00BA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9643DF-E254-427A-83F3-06C6CA070A2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D0CF0-AE6B-4342-9708-F0611AA570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4048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/>
              <a:t>SETTORE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F0882D-BB54-44D8-A2E3-D3A87B46C55A}" type="datetimeFigureOut">
              <a:rPr lang="en-GB" smtClean="0"/>
              <a:t>16/11/2021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E60E3-B91A-45F7-AA2C-C8FB258D86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8879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638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164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1065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441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420491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89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8801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0811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0088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1206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290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9896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11/16/2021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8646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325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0368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7668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2A54C80-263E-416B-A8E0-580EDEADCBDC}" type="datetimeFigureOut">
              <a:rPr lang="en-US" smtClean="0"/>
              <a:t>11/16/2021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870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06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4709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30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176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493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624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92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667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742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340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156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6771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314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3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3.xml"/><Relationship Id="rId7" Type="http://schemas.openxmlformats.org/officeDocument/2006/relationships/image" Target="../media/image10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6.xml"/><Relationship Id="rId7" Type="http://schemas.openxmlformats.org/officeDocument/2006/relationships/image" Target="../media/image13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9.xml"/><Relationship Id="rId7" Type="http://schemas.openxmlformats.org/officeDocument/2006/relationships/image" Target="../media/image15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0.xml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D6752-8FE2-4247-BE1B-0AB801F84D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7152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it-IT" sz="6000"/>
              <a:t>Indagine teorica e sperimentale sul controllo centralizzato per un robot a cinematica parallela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770D29-47FC-4D6A-92A7-332208F90C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Simone Cortinovis	</a:t>
            </a:r>
            <a:r>
              <a:rPr lang="en-GB" dirty="0"/>
              <a:t>1047201</a:t>
            </a:r>
          </a:p>
          <a:p>
            <a:r>
              <a:rPr lang="en-GB" dirty="0"/>
              <a:t>    Daniele Ravasio	1045934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DF658-8FFA-40F3-8A5C-5F14E1BCF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1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AA7D83-0FD7-45AE-9E03-50653C9F2775}"/>
              </a:ext>
            </a:extLst>
          </p:cNvPr>
          <p:cNvSpPr txBox="1"/>
          <p:nvPr/>
        </p:nvSpPr>
        <p:spPr>
          <a:xfrm>
            <a:off x="0" y="5763309"/>
            <a:ext cx="3988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Relatore:     	Prof. Paolo </a:t>
            </a:r>
            <a:r>
              <a:rPr lang="it-IT" dirty="0" err="1"/>
              <a:t>Righettini</a:t>
            </a:r>
            <a:endParaRPr lang="it-IT" dirty="0"/>
          </a:p>
          <a:p>
            <a:r>
              <a:rPr lang="it-IT" dirty="0"/>
              <a:t>Correlatore: 	Prof. Roberto Strada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5547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Modellazione braccia: Analisi dinamica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10</a:t>
            </a:fld>
            <a:endParaRPr lang="en-GB"/>
          </a:p>
        </p:txBody>
      </p:sp>
      <p:pic>
        <p:nvPicPr>
          <p:cNvPr id="7" name="Picture 6" descr="&#10;&#10;Description automatically generated">
            <a:extLst>
              <a:ext uri="{FF2B5EF4-FFF2-40B4-BE49-F238E27FC236}">
                <a16:creationId xmlns:a16="http://schemas.microsoft.com/office/drawing/2014/main" id="{0FB82E41-3CF8-49D0-8551-1E6C4258B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26" y="1889767"/>
            <a:ext cx="4922435" cy="3962586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7BD36597-3B08-4DF8-9C57-C90F5C846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87" y="1889766"/>
            <a:ext cx="4922437" cy="3962587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85AEDF2A-61DE-4C8B-BDA4-0380A2D75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26" y="1889766"/>
            <a:ext cx="4992288" cy="4024023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A44DB81F-EB3A-4266-BC57-09DB98BCBF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589" y="1882492"/>
            <a:ext cx="4945435" cy="4024022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A9540166-59A6-45E8-8C36-6FD809ECD0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00" y="1828331"/>
            <a:ext cx="5085139" cy="4132344"/>
          </a:xfrm>
          <a:prstGeom prst="rect">
            <a:avLst/>
          </a:prstGeom>
        </p:spPr>
      </p:pic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4159B064-677F-469B-A874-2A73375301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589" y="1765790"/>
            <a:ext cx="5181361" cy="421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0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Modellazione end-</a:t>
            </a:r>
            <a:r>
              <a:rPr lang="it-IT" dirty="0" err="1"/>
              <a:t>effector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L’end-</a:t>
            </a:r>
            <a:r>
              <a:rPr lang="it-IT" sz="2000" dirty="0" err="1"/>
              <a:t>effector</a:t>
            </a:r>
            <a:r>
              <a:rPr lang="it-IT" sz="2000" dirty="0"/>
              <a:t> è composto da una un sistema di: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Vite a ricircolo di sfere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Guida lineare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11</a:t>
            </a:fld>
            <a:endParaRPr lang="en-GB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B45C7480-CDBE-45EF-B4E0-82197C4B6A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" y="3082493"/>
            <a:ext cx="4837706" cy="2786602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\begin{equation*}&#10; V = J_e \begin{bmatrix}&#10;    z_{ee} \\ \varphi_v&#10;    \end{bmatrix},&#10;    \dot{V} = J_e \begin{bmatrix}&#10;    \dot{z_{ee}} \\ \dot{\varphi_v}&#10;    \end{bmatrix},&#10;    \ddot{V} = J_e \begin{bmatrix}&#10;    \ddot{z_{ee}} \\ \ddot{\varphi_v}&#10;    \end{bmatrix}&#10;\end{equation*}&#10;&#10;&#10;\end{document}" title="IguanaTex Bitmap Display">
            <a:extLst>
              <a:ext uri="{FF2B5EF4-FFF2-40B4-BE49-F238E27FC236}">
                <a16:creationId xmlns:a16="http://schemas.microsoft.com/office/drawing/2014/main" id="{8C7DE02A-A4FE-46D8-8CB0-4CCF01C580B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958" y="2188879"/>
            <a:ext cx="4496762" cy="608000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\begin{equation*}&#10;C_{ee} = \begin{bmatrix}&#10;    m_e &amp; 0 \\ 0 &amp; I_v&#10;    \end{bmatrix}&#10;    J_e \begin{bmatrix}&#10;    \ddot{z_{ee}} \\ \ddot{\varphi_v}&#10;    \end{bmatrix}&#10;\end{equation*}&#10;&#10;&#10;\end{document}" title="IguanaTex Bitmap Display">
            <a:extLst>
              <a:ext uri="{FF2B5EF4-FFF2-40B4-BE49-F238E27FC236}">
                <a16:creationId xmlns:a16="http://schemas.microsoft.com/office/drawing/2014/main" id="{D8F91138-5DD3-427A-BD74-42252FAE1B2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625" y="4061122"/>
            <a:ext cx="2651428" cy="6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436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Modellazione su Adams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Ai fini della modellazione teorica è stato fatto un modello su Adams:</a:t>
            </a:r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r>
              <a:rPr lang="it-IT" sz="2000" dirty="0"/>
              <a:t>[inserisci foto]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739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Confronto modellazione sperimentale e Adams</a:t>
            </a:r>
            <a:endParaRPr lang="en-GB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Sia per l’analisi cinematica che per quella dinamica è stato fatto un confronto tra i risultati ottenuti simulando il modello su Adams ed il modello sviluppato in </a:t>
            </a:r>
            <a:r>
              <a:rPr lang="it-IT" sz="2000" dirty="0" err="1"/>
              <a:t>matlab</a:t>
            </a:r>
            <a:endParaRPr lang="it-IT" sz="2000" dirty="0"/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r>
              <a:rPr lang="it-IT" sz="2000" dirty="0"/>
              <a:t>[INSERISCI FOTO]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0736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Analisi </a:t>
            </a:r>
            <a:r>
              <a:rPr lang="it-IT" sz="4000" dirty="0" err="1"/>
              <a:t>cinetostatica</a:t>
            </a:r>
            <a:endParaRPr lang="en-GB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39151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Volendo analizzare le zone di lavoro del manipolatore sono state fatte: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Analisi dei punti di singolarità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Analisi </a:t>
            </a:r>
            <a:r>
              <a:rPr lang="it-IT" sz="2000" dirty="0" err="1"/>
              <a:t>cinestostatica</a:t>
            </a:r>
            <a:r>
              <a:rPr lang="it-IT" sz="2000" dirty="0"/>
              <a:t> mediante ellissoidi di manipolabilità [foto]</a:t>
            </a:r>
          </a:p>
          <a:p>
            <a:pPr algn="just"/>
            <a:endParaRPr lang="it-IT" sz="2000" dirty="0"/>
          </a:p>
          <a:p>
            <a:pPr algn="just"/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14</a:t>
            </a:fld>
            <a:endParaRPr lang="en-GB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50A06DE3-195F-4812-BE80-54CD4DF06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122632"/>
            <a:ext cx="4170045" cy="3127533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&#10;\begin{equation*}&#10; r = \frac{\max \lambda}{\min \lambda} t.c. \ \lambda \in eig(J_{man} = JJ^T)&#10;\end{equation*}&#10;&#10;&#10;\end{document}" title="IguanaTex Bitmap Display">
            <a:extLst>
              <a:ext uri="{FF2B5EF4-FFF2-40B4-BE49-F238E27FC236}">
                <a16:creationId xmlns:a16="http://schemas.microsoft.com/office/drawing/2014/main" id="{1BFB844E-3229-4049-8716-CCFA69DF6C5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197" y="2280155"/>
            <a:ext cx="3954286" cy="52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84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E816F-DE0E-4DFC-BA94-C26DAF0AD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Analisi punti di singolarità : caso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17B2B-9059-4442-A046-5975ED266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5" name="Picture 4" descr="\documentclass{article}&#10;\usepackage{amsmath}&#10;\pagestyle{empty}&#10;\begin{document}&#10;&#10;\begin{equation*}&#10;y_1 = \sqrt{4l^2-(x-d)^2}&#10;\end{equation*}&#10;&#10;&#10;\end{document}" title="IguanaTex Bitmap Display">
            <a:extLst>
              <a:ext uri="{FF2B5EF4-FFF2-40B4-BE49-F238E27FC236}">
                <a16:creationId xmlns:a16="http://schemas.microsoft.com/office/drawing/2014/main" id="{F34B5B33-89A5-4456-BF0A-0CD3B27DB88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675" y="1958975"/>
            <a:ext cx="2346667" cy="30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65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E816F-DE0E-4DFC-BA94-C26DAF0AD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Analisi punti di singolarità : caso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17B2B-9059-4442-A046-5975ED266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5" name="Picture 4" descr="\documentclass{article}&#10;\usepackage{amsmath}&#10;\pagestyle{empty}&#10;\begin{document}&#10;&#10;\begin{equation*}&#10;y_2 = \sqrt{4l^2-(x+d)^2}&#10;\end{equation*}&#10;&#10;&#10;\end{document}" title="IguanaTex Bitmap Display">
            <a:extLst>
              <a:ext uri="{FF2B5EF4-FFF2-40B4-BE49-F238E27FC236}">
                <a16:creationId xmlns:a16="http://schemas.microsoft.com/office/drawing/2014/main" id="{A4A7B05A-91BC-4759-9DD2-A29FEA80CB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75" y="2006600"/>
            <a:ext cx="2346667" cy="30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49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E816F-DE0E-4DFC-BA94-C26DAF0AD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Analisi punti di singolarità : caso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17B2B-9059-4442-A046-5975ED266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5" name="Picture 4" descr="\documentclass{article}&#10;\usepackage{amsmath}&#10;\pagestyle{empty}&#10;\begin{document}&#10;&#10;\begin{equation*}&#10; y_3 = \sqrt{-(x-d)^2}&#10;\end{equation*}&#10;&#10;&#10;\end{document}" title="IguanaTex Bitmap Display">
            <a:extLst>
              <a:ext uri="{FF2B5EF4-FFF2-40B4-BE49-F238E27FC236}">
                <a16:creationId xmlns:a16="http://schemas.microsoft.com/office/drawing/2014/main" id="{58ABDBEA-0935-4892-B582-1F558D88ADE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200" y="1949450"/>
            <a:ext cx="1913905" cy="30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79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E816F-DE0E-4DFC-BA94-C26DAF0AD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Analisi punti di singolarità : caso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17B2B-9059-4442-A046-5975ED266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5" name="Picture 4" descr="\documentclass{article}&#10;\usepackage{amsmath}&#10;\pagestyle{empty}&#10;\begin{document}&#10;&#10;\begin{equation*}&#10;  y_4 = \sqrt{-(x+d)^2}&#10;\end{equation*}&#10;&#10;&#10;\end{document}" title="IguanaTex Bitmap Display">
            <a:extLst>
              <a:ext uri="{FF2B5EF4-FFF2-40B4-BE49-F238E27FC236}">
                <a16:creationId xmlns:a16="http://schemas.microsoft.com/office/drawing/2014/main" id="{3AF8AF9B-60CC-4C59-BB60-57452620B4F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675" y="2111375"/>
            <a:ext cx="1913905" cy="30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386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E816F-DE0E-4DFC-BA94-C26DAF0AD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Analisi punti di singolarità : caso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17B2B-9059-4442-A046-5975ED266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5" name="Picture 4" descr="\documentclass{article}&#10;\usepackage{amsmath}&#10;\pagestyle{empty}&#10;\begin{document}&#10;&#10;\begin{equation*}&#10; x_5 = \bigg|\frac{x_{5p}+sx}{2}\bigg|, y_5 = \bigg|\frac{y_{5p}+sy}{2}\bigg|&#10;\end{equation*}&#10;&#10;&#10;\end{document}" title="IguanaTex Bitmap Display">
            <a:extLst>
              <a:ext uri="{FF2B5EF4-FFF2-40B4-BE49-F238E27FC236}">
                <a16:creationId xmlns:a16="http://schemas.microsoft.com/office/drawing/2014/main" id="{F262B8FB-428B-43BF-9BA4-92F57DDD6E5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032" y="3429000"/>
            <a:ext cx="3535238" cy="618667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\begin{equation*}&#10; x_{5p} = \frac{l^2+y_{5p}l\sin\theta_1+ld\cos\theta_1}{2d-l\cos\theta_1}&#10;\end{equation*}&#10;&#10;&#10;\end{document}" title="IguanaTex Bitmap Display">
            <a:extLst>
              <a:ext uri="{FF2B5EF4-FFF2-40B4-BE49-F238E27FC236}">
                <a16:creationId xmlns:a16="http://schemas.microsoft.com/office/drawing/2014/main" id="{600D13D3-9542-4EDA-8E7A-9CC73C5F069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318" y="2083046"/>
            <a:ext cx="3452952" cy="59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618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F6879-49EF-4071-A047-73A708065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Struttura della presentazione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5E69B-9AEB-4F3E-A10C-E5E26D46B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2400" dirty="0"/>
              <a:t> Introduzione al dispositivo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400" dirty="0"/>
              <a:t> Modellazione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400" dirty="0"/>
              <a:t> Tecniche di controllo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400" dirty="0"/>
              <a:t> Confronto sulle tipologie di controllo</a:t>
            </a:r>
          </a:p>
          <a:p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45D00-E76E-42CB-81BB-35ACD617F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816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E816F-DE0E-4DFC-BA94-C26DAF0AD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Analisi punti di singolarità : caso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17B2B-9059-4442-A046-5975ED266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5" name="Picture 4" descr="\documentclass{article}&#10;\usepackage{amsmath}&#10;\pagestyle{empty}&#10;\begin{document}&#10;&#10;\begin{equation*}&#10; y_{6p} = \sqrt{l^2-d^2}+l , y_{6m} = -\sqrt{l^2-d^2}-l&#10;\end{equation*}&#10;&#10;&#10;\end{document}" title="IguanaTex Bitmap Display">
            <a:extLst>
              <a:ext uri="{FF2B5EF4-FFF2-40B4-BE49-F238E27FC236}">
                <a16:creationId xmlns:a16="http://schemas.microsoft.com/office/drawing/2014/main" id="{1C117137-87A4-4508-B970-24D8B1EB8F5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1997074"/>
            <a:ext cx="4502857" cy="33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644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Attività sperimentale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Alla fine dell’attività di modellazione si è passati alla fase successiva, quella sperimentale, gli obiettivi principali sono stati: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Configurazione manipolatore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Identificazione topologia della rete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Implementazione strategie di controllo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0230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Configurazione manipolatore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La comunicazione con il manipolatore avviene tramite </a:t>
            </a:r>
            <a:r>
              <a:rPr lang="it-IT" sz="2000" dirty="0" err="1"/>
              <a:t>Ethercat</a:t>
            </a:r>
            <a:r>
              <a:rPr lang="it-IT" sz="2000" dirty="0"/>
              <a:t>: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Verificare corretto cablaggio dei cavi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Assegnare indirizzi IP a target e PC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Identificare le porte per lo scambio dei messaggi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Costruire la topologia della rete</a:t>
            </a:r>
            <a:endParaRPr lang="it-IT" sz="2000" dirty="0"/>
          </a:p>
          <a:p>
            <a:pPr algn="just"/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1358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logo&#10;&#10;Description automatically generated">
            <a:extLst>
              <a:ext uri="{FF2B5EF4-FFF2-40B4-BE49-F238E27FC236}">
                <a16:creationId xmlns:a16="http://schemas.microsoft.com/office/drawing/2014/main" id="{8CE7C477-7BC5-45B7-8001-DA4E1684E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688" y="1945596"/>
            <a:ext cx="2421781" cy="1937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Topologia della rete (1)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dirty="0"/>
              <a:t>La topologia prevista da </a:t>
            </a:r>
            <a:r>
              <a:rPr lang="it-IT" dirty="0" err="1"/>
              <a:t>Ethercat</a:t>
            </a:r>
            <a:r>
              <a:rPr lang="it-IT" dirty="0"/>
              <a:t> è quella master-slave:</a:t>
            </a:r>
          </a:p>
          <a:p>
            <a:pPr marL="0" indent="0" algn="just">
              <a:buNone/>
            </a:pPr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23</a:t>
            </a:fld>
            <a:endParaRPr lang="en-GB"/>
          </a:p>
        </p:txBody>
      </p:sp>
      <p:grpSp>
        <p:nvGrpSpPr>
          <p:cNvPr id="5" name="Gruppo 5">
            <a:extLst>
              <a:ext uri="{FF2B5EF4-FFF2-40B4-BE49-F238E27FC236}">
                <a16:creationId xmlns:a16="http://schemas.microsoft.com/office/drawing/2014/main" id="{52B9ADB4-507C-4B00-B4E8-4CE15915D712}"/>
              </a:ext>
            </a:extLst>
          </p:cNvPr>
          <p:cNvGrpSpPr/>
          <p:nvPr/>
        </p:nvGrpSpPr>
        <p:grpSpPr>
          <a:xfrm>
            <a:off x="4790390" y="2142360"/>
            <a:ext cx="7048674" cy="4022081"/>
            <a:chOff x="4687757" y="1579350"/>
            <a:chExt cx="7375517" cy="4527948"/>
          </a:xfrm>
        </p:grpSpPr>
        <p:sp>
          <p:nvSpPr>
            <p:cNvPr id="6" name="Rettangolo 6">
              <a:extLst>
                <a:ext uri="{FF2B5EF4-FFF2-40B4-BE49-F238E27FC236}">
                  <a16:creationId xmlns:a16="http://schemas.microsoft.com/office/drawing/2014/main" id="{E361E0A2-3F6B-476C-9142-2753D9DF86E6}"/>
                </a:ext>
              </a:extLst>
            </p:cNvPr>
            <p:cNvSpPr/>
            <p:nvPr/>
          </p:nvSpPr>
          <p:spPr>
            <a:xfrm>
              <a:off x="6268849" y="5396098"/>
              <a:ext cx="2069660" cy="711200"/>
            </a:xfrm>
            <a:prstGeom prst="rect">
              <a:avLst/>
            </a:prstGeom>
            <a:solidFill>
              <a:srgbClr val="90EE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tx1"/>
                  </a:solidFill>
                </a:rPr>
                <a:t>Azionamento 1</a:t>
              </a:r>
            </a:p>
            <a:p>
              <a:pPr algn="ctr"/>
              <a:r>
                <a:rPr lang="it-IT" b="1" dirty="0">
                  <a:solidFill>
                    <a:schemeClr val="tx1"/>
                  </a:solidFill>
                </a:rPr>
                <a:t>(2 motori braccia)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Rettangolo 7">
              <a:extLst>
                <a:ext uri="{FF2B5EF4-FFF2-40B4-BE49-F238E27FC236}">
                  <a16:creationId xmlns:a16="http://schemas.microsoft.com/office/drawing/2014/main" id="{A6C9F98A-EC3A-46A4-A687-6E22F5B3EE9D}"/>
                </a:ext>
              </a:extLst>
            </p:cNvPr>
            <p:cNvSpPr/>
            <p:nvPr/>
          </p:nvSpPr>
          <p:spPr>
            <a:xfrm>
              <a:off x="4687757" y="3233264"/>
              <a:ext cx="2423032" cy="565194"/>
            </a:xfrm>
            <a:prstGeom prst="rect">
              <a:avLst/>
            </a:prstGeom>
            <a:solidFill>
              <a:srgbClr val="88CE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tx1"/>
                  </a:solidFill>
                </a:rPr>
                <a:t>Master</a:t>
              </a:r>
            </a:p>
            <a:p>
              <a:pPr algn="ctr"/>
              <a:r>
                <a:rPr lang="it-IT" b="1" dirty="0">
                  <a:solidFill>
                    <a:schemeClr val="tx1"/>
                  </a:solidFill>
                </a:rPr>
                <a:t>(Simulink Real-Time)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Rettangolo 8">
              <a:extLst>
                <a:ext uri="{FF2B5EF4-FFF2-40B4-BE49-F238E27FC236}">
                  <a16:creationId xmlns:a16="http://schemas.microsoft.com/office/drawing/2014/main" id="{A0937D67-1353-42BA-B2ED-F5D5FD9DE742}"/>
                </a:ext>
              </a:extLst>
            </p:cNvPr>
            <p:cNvSpPr/>
            <p:nvPr/>
          </p:nvSpPr>
          <p:spPr>
            <a:xfrm>
              <a:off x="10034776" y="1858118"/>
              <a:ext cx="2028498" cy="593645"/>
            </a:xfrm>
            <a:prstGeom prst="rect">
              <a:avLst/>
            </a:prstGeom>
            <a:solidFill>
              <a:srgbClr val="FEEB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tx1"/>
                  </a:solidFill>
                </a:rPr>
                <a:t>Modulo Beckhoff</a:t>
              </a:r>
            </a:p>
            <a:p>
              <a:pPr algn="ctr"/>
              <a:r>
                <a:rPr lang="it-IT" b="1" dirty="0">
                  <a:solidFill>
                    <a:schemeClr val="tx1"/>
                  </a:solidFill>
                </a:rPr>
                <a:t>(I/O Digitali)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CasellaDiTesto 12">
              <a:extLst>
                <a:ext uri="{FF2B5EF4-FFF2-40B4-BE49-F238E27FC236}">
                  <a16:creationId xmlns:a16="http://schemas.microsoft.com/office/drawing/2014/main" id="{31F7B2DF-9B14-46B1-96EE-4E998A273504}"/>
                </a:ext>
              </a:extLst>
            </p:cNvPr>
            <p:cNvSpPr txBox="1"/>
            <p:nvPr/>
          </p:nvSpPr>
          <p:spPr>
            <a:xfrm>
              <a:off x="5087934" y="1579350"/>
              <a:ext cx="67" cy="2425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US" sz="1400" dirty="0"/>
            </a:p>
          </p:txBody>
        </p:sp>
        <p:cxnSp>
          <p:nvCxnSpPr>
            <p:cNvPr id="10" name="Connettore a gomito 16">
              <a:extLst>
                <a:ext uri="{FF2B5EF4-FFF2-40B4-BE49-F238E27FC236}">
                  <a16:creationId xmlns:a16="http://schemas.microsoft.com/office/drawing/2014/main" id="{2F05D238-7752-48A6-A31E-0F3B02D0C661}"/>
                </a:ext>
              </a:extLst>
            </p:cNvPr>
            <p:cNvCxnSpPr>
              <a:cxnSpLocks/>
              <a:stCxn id="15" idx="0"/>
              <a:endCxn id="14" idx="3"/>
            </p:cNvCxnSpPr>
            <p:nvPr/>
          </p:nvCxnSpPr>
          <p:spPr>
            <a:xfrm flipH="1">
              <a:off x="8362505" y="2154942"/>
              <a:ext cx="1628887" cy="2574517"/>
            </a:xfrm>
            <a:prstGeom prst="bentConnector3">
              <a:avLst>
                <a:gd name="adj1" fmla="val 11363"/>
              </a:avLst>
            </a:prstGeom>
            <a:ln w="28575">
              <a:gradFill>
                <a:gsLst>
                  <a:gs pos="100000">
                    <a:srgbClr val="90EE90"/>
                  </a:gs>
                  <a:gs pos="0">
                    <a:srgbClr val="FEEB5C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CasellaDiTesto 17">
              <a:extLst>
                <a:ext uri="{FF2B5EF4-FFF2-40B4-BE49-F238E27FC236}">
                  <a16:creationId xmlns:a16="http://schemas.microsoft.com/office/drawing/2014/main" id="{DD1097EE-6076-46CA-B95E-31C25FC50C1B}"/>
                </a:ext>
              </a:extLst>
            </p:cNvPr>
            <p:cNvSpPr txBox="1"/>
            <p:nvPr/>
          </p:nvSpPr>
          <p:spPr>
            <a:xfrm>
              <a:off x="8551554" y="4654796"/>
              <a:ext cx="67" cy="2425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US" sz="1400" dirty="0"/>
            </a:p>
          </p:txBody>
        </p:sp>
        <p:cxnSp>
          <p:nvCxnSpPr>
            <p:cNvPr id="12" name="Connettore 2 23">
              <a:extLst>
                <a:ext uri="{FF2B5EF4-FFF2-40B4-BE49-F238E27FC236}">
                  <a16:creationId xmlns:a16="http://schemas.microsoft.com/office/drawing/2014/main" id="{FF0ACBD7-4681-49F2-BFAE-3F88A9429D79}"/>
                </a:ext>
              </a:extLst>
            </p:cNvPr>
            <p:cNvCxnSpPr>
              <a:cxnSpLocks/>
            </p:cNvCxnSpPr>
            <p:nvPr/>
          </p:nvCxnSpPr>
          <p:spPr>
            <a:xfrm>
              <a:off x="6960874" y="2179676"/>
              <a:ext cx="1137524" cy="0"/>
            </a:xfrm>
            <a:prstGeom prst="straightConnector1">
              <a:avLst/>
            </a:prstGeom>
            <a:ln w="28575">
              <a:gradFill flip="none" rotWithShape="1">
                <a:gsLst>
                  <a:gs pos="100000">
                    <a:srgbClr val="FEEB5C"/>
                  </a:gs>
                  <a:gs pos="0">
                    <a:srgbClr val="88CEEB"/>
                  </a:gs>
                </a:gsLst>
                <a:lin ang="0" scaled="0"/>
                <a:tileRect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2" descr="Advantech IPC-610 Industrial PC Chassis - Price, Specs">
            <a:extLst>
              <a:ext uri="{FF2B5EF4-FFF2-40B4-BE49-F238E27FC236}">
                <a16:creationId xmlns:a16="http://schemas.microsoft.com/office/drawing/2014/main" id="{2D78BA01-1E6D-4B81-B477-87277F2421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47" b="5806"/>
          <a:stretch/>
        </p:blipFill>
        <p:spPr bwMode="auto">
          <a:xfrm>
            <a:off x="5020477" y="2242870"/>
            <a:ext cx="1689894" cy="105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magine 41">
            <a:extLst>
              <a:ext uri="{FF2B5EF4-FFF2-40B4-BE49-F238E27FC236}">
                <a16:creationId xmlns:a16="http://schemas.microsoft.com/office/drawing/2014/main" id="{B40CB43D-E1F6-468A-A2E0-3B0762211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349" y="4413083"/>
            <a:ext cx="1977945" cy="1054904"/>
          </a:xfrm>
          <a:prstGeom prst="rect">
            <a:avLst/>
          </a:prstGeom>
        </p:spPr>
      </p:pic>
      <p:pic>
        <p:nvPicPr>
          <p:cNvPr id="15" name="Immagine 42">
            <a:extLst>
              <a:ext uri="{FF2B5EF4-FFF2-40B4-BE49-F238E27FC236}">
                <a16:creationId xmlns:a16="http://schemas.microsoft.com/office/drawing/2014/main" id="{01702B54-BCEE-4C4A-A88A-B0CFCB280B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03" r="38667"/>
          <a:stretch/>
        </p:blipFill>
        <p:spPr>
          <a:xfrm rot="5400000">
            <a:off x="8451631" y="1747219"/>
            <a:ext cx="1001881" cy="1812853"/>
          </a:xfrm>
          <a:prstGeom prst="rect">
            <a:avLst/>
          </a:prstGeom>
        </p:spPr>
      </p:pic>
      <p:pic>
        <p:nvPicPr>
          <p:cNvPr id="16" name="Immagine 66">
            <a:extLst>
              <a:ext uri="{FF2B5EF4-FFF2-40B4-BE49-F238E27FC236}">
                <a16:creationId xmlns:a16="http://schemas.microsoft.com/office/drawing/2014/main" id="{B7796D14-5B80-4251-9480-AA5401CB0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187" y="4414553"/>
            <a:ext cx="1977945" cy="1054904"/>
          </a:xfrm>
          <a:prstGeom prst="rect">
            <a:avLst/>
          </a:prstGeom>
        </p:spPr>
      </p:pic>
      <p:sp>
        <p:nvSpPr>
          <p:cNvPr id="17" name="Rettangolo 68">
            <a:extLst>
              <a:ext uri="{FF2B5EF4-FFF2-40B4-BE49-F238E27FC236}">
                <a16:creationId xmlns:a16="http://schemas.microsoft.com/office/drawing/2014/main" id="{D629BDF3-15B3-48CE-8EF5-476915E5B36C}"/>
              </a:ext>
            </a:extLst>
          </p:cNvPr>
          <p:cNvSpPr/>
          <p:nvPr/>
        </p:nvSpPr>
        <p:spPr>
          <a:xfrm>
            <a:off x="1304968" y="5532696"/>
            <a:ext cx="1796307" cy="631744"/>
          </a:xfrm>
          <a:prstGeom prst="rect">
            <a:avLst/>
          </a:prstGeom>
          <a:solidFill>
            <a:srgbClr val="90E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Azionamento 2</a:t>
            </a:r>
          </a:p>
          <a:p>
            <a:pPr algn="ctr"/>
            <a:r>
              <a:rPr lang="it-IT" b="1" dirty="0">
                <a:solidFill>
                  <a:schemeClr val="tx1"/>
                </a:solidFill>
              </a:rPr>
              <a:t>(2 motori vite)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8" name="Connettore 2 83">
            <a:extLst>
              <a:ext uri="{FF2B5EF4-FFF2-40B4-BE49-F238E27FC236}">
                <a16:creationId xmlns:a16="http://schemas.microsoft.com/office/drawing/2014/main" id="{B653F7D0-95DF-4C2D-B797-24D04D84C7EC}"/>
              </a:ext>
            </a:extLst>
          </p:cNvPr>
          <p:cNvCxnSpPr>
            <a:cxnSpLocks/>
          </p:cNvCxnSpPr>
          <p:nvPr/>
        </p:nvCxnSpPr>
        <p:spPr>
          <a:xfrm flipH="1">
            <a:off x="3454300" y="5036399"/>
            <a:ext cx="2672180" cy="0"/>
          </a:xfrm>
          <a:prstGeom prst="straightConnector1">
            <a:avLst/>
          </a:prstGeom>
          <a:ln w="28575">
            <a:solidFill>
              <a:srgbClr val="90EE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40DD974-AA3C-4B09-829D-19B4666596FC}"/>
              </a:ext>
            </a:extLst>
          </p:cNvPr>
          <p:cNvSpPr txBox="1"/>
          <p:nvPr/>
        </p:nvSpPr>
        <p:spPr>
          <a:xfrm>
            <a:off x="1846096" y="3297772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192.168.4.16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C1B5E9-4367-4247-9197-AE459D98C998}"/>
              </a:ext>
            </a:extLst>
          </p:cNvPr>
          <p:cNvSpPr txBox="1"/>
          <p:nvPr/>
        </p:nvSpPr>
        <p:spPr>
          <a:xfrm>
            <a:off x="5101433" y="3268933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192.168.4.200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A69BE5C-0A1D-4E86-8CBB-74E6539072F9}"/>
              </a:ext>
            </a:extLst>
          </p:cNvPr>
          <p:cNvCxnSpPr>
            <a:cxnSpLocks/>
          </p:cNvCxnSpPr>
          <p:nvPr/>
        </p:nvCxnSpPr>
        <p:spPr>
          <a:xfrm>
            <a:off x="3392467" y="2770321"/>
            <a:ext cx="14748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684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Topologia della rete (2)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Per la configurazione l’approccio è stato: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Configurazione modulo </a:t>
            </a:r>
            <a:r>
              <a:rPr lang="it-IT" dirty="0" err="1"/>
              <a:t>bechoff</a:t>
            </a:r>
            <a:endParaRPr lang="it-IT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Configurazione azionamento vite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Configurazione azionamento braccia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Creazione file ENI specificante la topologia della rete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it-IT" dirty="0"/>
          </a:p>
          <a:p>
            <a:pPr marL="0" indent="0" algn="just">
              <a:buNone/>
            </a:pPr>
            <a:r>
              <a:rPr lang="it-IT" sz="2000" dirty="0"/>
              <a:t>Gli azionamenti sono stati configurati mediante CME2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Settaggio parametri motori su azionamento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Chiusura loop in corrente</a:t>
            </a:r>
          </a:p>
          <a:p>
            <a:pPr marL="0" indent="0" algn="just">
              <a:buNone/>
            </a:pPr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4879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Topologia della rete (3)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Lo scambio di messaggi avviene tramite PDO (</a:t>
            </a:r>
            <a:r>
              <a:rPr lang="it-IT" sz="2000" dirty="0" err="1"/>
              <a:t>Process</a:t>
            </a:r>
            <a:r>
              <a:rPr lang="it-IT" sz="2000" dirty="0"/>
              <a:t> Data Settings)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it-IT" dirty="0"/>
              <a:t> Parametri specificati nel file ENI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it-IT" sz="2000" dirty="0"/>
              <a:t>Creato mediante EC </a:t>
            </a:r>
            <a:r>
              <a:rPr lang="it-IT" sz="2000" dirty="0" err="1"/>
              <a:t>Engineer</a:t>
            </a:r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25</a:t>
            </a:fld>
            <a:endParaRPr lang="en-GB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C93EC9-2E59-4F8D-A271-BF0456C5B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123643"/>
            <a:ext cx="3917724" cy="1601156"/>
          </a:xfrm>
          <a:prstGeom prst="rect">
            <a:avLst/>
          </a:prstGeom>
        </p:spPr>
      </p:pic>
      <p:pic>
        <p:nvPicPr>
          <p:cNvPr id="8" name="Picture 7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CF103091-1DF8-4FF4-8004-B38401DF8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724799"/>
            <a:ext cx="3831039" cy="1601156"/>
          </a:xfrm>
          <a:prstGeom prst="rect">
            <a:avLst/>
          </a:prstGeom>
        </p:spPr>
      </p:pic>
      <p:pic>
        <p:nvPicPr>
          <p:cNvPr id="10" name="Picture 9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09AFF2E0-8974-47D0-BB66-D672456148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23" y="3123643"/>
            <a:ext cx="4174747" cy="1467542"/>
          </a:xfrm>
          <a:prstGeom prst="rect">
            <a:avLst/>
          </a:prstGeom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28E0FC46-1E30-48D2-A504-C723DAED66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23" y="4602129"/>
            <a:ext cx="3910802" cy="1684653"/>
          </a:xfrm>
          <a:prstGeom prst="rect">
            <a:avLst/>
          </a:prstGeom>
        </p:spPr>
      </p:pic>
      <p:pic>
        <p:nvPicPr>
          <p:cNvPr id="16" name="Picture 15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33437773-6527-45CB-A0F7-078BE35511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788" y="3499382"/>
            <a:ext cx="5024823" cy="21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9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it-IT" sz="4400" dirty="0"/>
              <a:t>Implementazione nel sistema reale</a:t>
            </a:r>
            <a:endParaRPr lang="en-GB" sz="4400" dirty="0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5D1F704A-B831-4491-BEB0-CAA293BDE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56" y="640081"/>
            <a:ext cx="3892801" cy="531440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69" y="2198914"/>
            <a:ext cx="6574973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Per la gestione degli stati è stato usato </a:t>
            </a:r>
            <a:r>
              <a:rPr lang="it-IT" dirty="0" err="1"/>
              <a:t>Stateflow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 Logica a stati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 Tempo di ciclo 0.001 sec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 Schedulazione dei task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0CE5E7C-0830-42F1-88AF-5D6AA3D36303}" type="slidenum">
              <a:rPr lang="en-GB" smtClean="0"/>
              <a:pPr>
                <a:spcAft>
                  <a:spcPts val="600"/>
                </a:spcAft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7279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2143" y="634946"/>
            <a:ext cx="3690257" cy="1450757"/>
          </a:xfrm>
        </p:spPr>
        <p:txBody>
          <a:bodyPr>
            <a:normAutofit/>
          </a:bodyPr>
          <a:lstStyle/>
          <a:p>
            <a:r>
              <a:rPr lang="it-IT" sz="4400" dirty="0"/>
              <a:t>Fase 1: </a:t>
            </a:r>
            <a:r>
              <a:rPr lang="it-IT" sz="4400" dirty="0" err="1"/>
              <a:t>Homing</a:t>
            </a:r>
            <a:endParaRPr lang="en-GB" sz="4400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91299A8-AFBA-41A8-81DD-6A1498752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635" y="640081"/>
            <a:ext cx="5776528" cy="531440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Movimentazione verso lo zero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Movimentazione simultanea braccia e vite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Presenza di luci per ogni fase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0CE5E7C-0830-42F1-88AF-5D6AA3D36303}" type="slidenum">
              <a:rPr lang="en-GB" smtClean="0"/>
              <a:pPr>
                <a:spcAft>
                  <a:spcPts val="600"/>
                </a:spcAft>
              </a:pPr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773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Fase 2: Posizionamento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28</a:t>
            </a:fld>
            <a:endParaRPr lang="en-GB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0D1C24A-F8FC-4081-9F8D-0BCB29DE1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44" y="2049660"/>
            <a:ext cx="10516511" cy="27586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90C5A5-3EB2-4067-A848-BF9D9E21BA34}"/>
              </a:ext>
            </a:extLst>
          </p:cNvPr>
          <p:cNvSpPr txBox="1"/>
          <p:nvPr/>
        </p:nvSpPr>
        <p:spPr>
          <a:xfrm>
            <a:off x="904875" y="5181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3386BF6-381B-4814-B7F1-70CF219E1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745" y="4953000"/>
            <a:ext cx="10711998" cy="91609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Posizionamento braccia a 80° e 100°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Discesa vite di 3.8 cm</a:t>
            </a:r>
          </a:p>
        </p:txBody>
      </p:sp>
    </p:spTree>
    <p:extLst>
      <p:ext uri="{BB962C8B-B14F-4D97-AF65-F5344CB8AC3E}">
        <p14:creationId xmlns:p14="http://schemas.microsoft.com/office/powerpoint/2010/main" val="2471809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Fase 3: Traiettorie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29</a:t>
            </a:fld>
            <a:endParaRPr lang="en-GB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45A9ED2-8580-45FF-AADC-48B8C56BE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500" y="1832610"/>
            <a:ext cx="8619960" cy="433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93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Dispositivo oggetto della tesi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" y="1911164"/>
            <a:ext cx="10515600" cy="2037178"/>
          </a:xfrm>
        </p:spPr>
        <p:txBody>
          <a:bodyPr>
            <a:noAutofit/>
          </a:bodyPr>
          <a:lstStyle/>
          <a:p>
            <a:r>
              <a:rPr lang="it-IT" sz="1800" dirty="0"/>
              <a:t>U</a:t>
            </a:r>
            <a:r>
              <a:rPr lang="en-GB" sz="1800" dirty="0"/>
              <a:t>n </a:t>
            </a:r>
            <a:r>
              <a:rPr lang="en-GB" sz="1800" dirty="0" err="1"/>
              <a:t>manipolatore</a:t>
            </a:r>
            <a:r>
              <a:rPr lang="en-GB" sz="1800" dirty="0"/>
              <a:t> a </a:t>
            </a:r>
            <a:r>
              <a:rPr lang="en-GB" sz="1800" dirty="0" err="1"/>
              <a:t>cinematica</a:t>
            </a:r>
            <a:r>
              <a:rPr lang="en-GB" sz="1800" dirty="0"/>
              <a:t> parallela è un </a:t>
            </a:r>
            <a:r>
              <a:rPr lang="en-GB" sz="1800" dirty="0" err="1"/>
              <a:t>sistema</a:t>
            </a:r>
            <a:r>
              <a:rPr lang="en-GB" sz="1800" dirty="0"/>
              <a:t> </a:t>
            </a:r>
            <a:r>
              <a:rPr lang="en-GB" sz="1800" dirty="0" err="1"/>
              <a:t>meccanico</a:t>
            </a:r>
            <a:r>
              <a:rPr lang="en-GB" sz="1800" dirty="0"/>
              <a:t> </a:t>
            </a:r>
            <a:r>
              <a:rPr lang="en-GB" sz="1800" dirty="0" err="1"/>
              <a:t>che</a:t>
            </a:r>
            <a:r>
              <a:rPr lang="en-GB" sz="1800" dirty="0"/>
              <a:t> </a:t>
            </a:r>
            <a:r>
              <a:rPr lang="en-GB" sz="1800" dirty="0" err="1"/>
              <a:t>usa</a:t>
            </a:r>
            <a:r>
              <a:rPr lang="en-GB" sz="1800" dirty="0"/>
              <a:t> </a:t>
            </a:r>
            <a:r>
              <a:rPr lang="en-GB" sz="1800" dirty="0" err="1"/>
              <a:t>dei</a:t>
            </a:r>
            <a:r>
              <a:rPr lang="en-GB" sz="1800" dirty="0"/>
              <a:t> </a:t>
            </a:r>
            <a:r>
              <a:rPr lang="en-GB" sz="1800" dirty="0" err="1"/>
              <a:t>bracci</a:t>
            </a:r>
            <a:r>
              <a:rPr lang="en-GB" sz="1800" dirty="0"/>
              <a:t> </a:t>
            </a:r>
            <a:r>
              <a:rPr lang="it-IT" sz="1800" dirty="0"/>
              <a:t>controllati</a:t>
            </a:r>
            <a:r>
              <a:rPr lang="en-GB" sz="1800" dirty="0"/>
              <a:t> da un computer per </a:t>
            </a:r>
            <a:r>
              <a:rPr lang="it-IT" sz="1800" dirty="0"/>
              <a:t>supportare</a:t>
            </a:r>
            <a:r>
              <a:rPr lang="en-GB" sz="1800" dirty="0"/>
              <a:t> un end-effector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dirty="0"/>
              <a:t>Il dispositivo consente il posizionamento dell’end-</a:t>
            </a:r>
            <a:r>
              <a:rPr lang="it-IT" sz="1800" dirty="0" err="1"/>
              <a:t>effector</a:t>
            </a:r>
            <a:r>
              <a:rPr lang="it-IT" sz="1800" dirty="0"/>
              <a:t> negli assi </a:t>
            </a:r>
            <a:r>
              <a:rPr lang="it-IT" sz="1800" dirty="0" err="1"/>
              <a:t>x,y,z</a:t>
            </a:r>
            <a:endParaRPr lang="it-IT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it-IT" sz="1800" dirty="0"/>
              <a:t>L’obiettivo della tesi consiste nell’implementazione di strategie di controllo centralizzato andando ad identificare quella ottima</a:t>
            </a:r>
          </a:p>
          <a:p>
            <a:pPr marL="0" indent="0">
              <a:buNone/>
            </a:pPr>
            <a:endParaRPr lang="it-IT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128E51-57E1-4273-8E41-5EC6E4427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</a:t>
            </a:fld>
            <a:endParaRPr lang="en-GB"/>
          </a:p>
        </p:txBody>
      </p:sp>
      <p:pic>
        <p:nvPicPr>
          <p:cNvPr id="7" name="Picture 6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9B79E8D1-49E6-45FE-A0BE-E7D0F9ED9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110" y="4314825"/>
            <a:ext cx="2421780" cy="1937424"/>
          </a:xfrm>
          <a:prstGeom prst="rect">
            <a:avLst/>
          </a:prstGeom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2B27BA1D-F89B-4CC5-B024-F20C39EE4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258" y="4314825"/>
            <a:ext cx="2421781" cy="1937425"/>
          </a:xfrm>
          <a:prstGeom prst="rect">
            <a:avLst/>
          </a:prstGeom>
        </p:spPr>
      </p:pic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69159E73-51D3-4653-A56D-707B750D105E}"/>
              </a:ext>
            </a:extLst>
          </p:cNvPr>
          <p:cNvSpPr/>
          <p:nvPr/>
        </p:nvSpPr>
        <p:spPr>
          <a:xfrm>
            <a:off x="3385487" y="4946836"/>
            <a:ext cx="1775012" cy="50202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274267E5-7347-4B09-B302-2A0B8721105D}"/>
              </a:ext>
            </a:extLst>
          </p:cNvPr>
          <p:cNvSpPr/>
          <p:nvPr/>
        </p:nvSpPr>
        <p:spPr>
          <a:xfrm>
            <a:off x="6690843" y="4946832"/>
            <a:ext cx="1775012" cy="50202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Immagine 38">
            <a:extLst>
              <a:ext uri="{FF2B5EF4-FFF2-40B4-BE49-F238E27FC236}">
                <a16:creationId xmlns:a16="http://schemas.microsoft.com/office/drawing/2014/main" id="{8A9E68FC-549D-4D5C-A639-3BFC6A285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870" y="4450491"/>
            <a:ext cx="1995391" cy="149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097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it-IT" sz="4400" dirty="0"/>
              <a:t>Interfaccia grafica</a:t>
            </a:r>
            <a:endParaRPr lang="en-GB" sz="4400" dirty="0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9026411F-87B6-4359-97C8-D017C04E0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1543922"/>
            <a:ext cx="6909801" cy="350672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Per la gestione delle fasi e della movimentazione oltre allo </a:t>
            </a:r>
            <a:r>
              <a:rPr lang="it-IT" dirty="0" err="1"/>
              <a:t>stateflow</a:t>
            </a:r>
            <a:r>
              <a:rPr lang="it-IT" dirty="0"/>
              <a:t> è stata implementata un’interfaccia grafica mediante </a:t>
            </a:r>
            <a:r>
              <a:rPr lang="it-IT" dirty="0" err="1"/>
              <a:t>Instrument</a:t>
            </a:r>
            <a:r>
              <a:rPr lang="it-IT" dirty="0"/>
              <a:t> Panel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0CE5E7C-0830-42F1-88AF-5D6AA3D36303}" type="slidenum">
              <a:rPr lang="en-GB" smtClean="0"/>
              <a:pPr>
                <a:spcAft>
                  <a:spcPts val="600"/>
                </a:spcAft>
              </a:pPr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578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Schema controllore Vite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Per i due motori della vite si è scelto l’utilizzo di un controllo proporzionale derivativo: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</a:t>
            </a:r>
            <a:r>
              <a:rPr lang="it-IT" dirty="0" err="1"/>
              <a:t>Computazionalmente</a:t>
            </a:r>
            <a:r>
              <a:rPr lang="it-IT" dirty="0"/>
              <a:t> semplice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Poche vib</a:t>
            </a:r>
            <a:r>
              <a:rPr lang="it-IT" dirty="0"/>
              <a:t>razioni, traiettoria seguita correttamente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31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Implementazione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controllore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Vite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79EB9F3C-EF42-4606-8080-9C6BED598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920688"/>
            <a:ext cx="7331899" cy="476573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0CE5E7C-0830-42F1-88AF-5D6AA3D36303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8A1EA-2E28-43BD-B094-A208E7D258F4}"/>
              </a:ext>
            </a:extLst>
          </p:cNvPr>
          <p:cNvSpPr txBox="1"/>
          <p:nvPr/>
        </p:nvSpPr>
        <p:spPr>
          <a:xfrm>
            <a:off x="8562975" y="4810125"/>
            <a:ext cx="1616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Aggiungi grafici</a:t>
            </a:r>
          </a:p>
        </p:txBody>
      </p:sp>
    </p:spTree>
    <p:extLst>
      <p:ext uri="{BB962C8B-B14F-4D97-AF65-F5344CB8AC3E}">
        <p14:creationId xmlns:p14="http://schemas.microsoft.com/office/powerpoint/2010/main" val="24920552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Strategie di controllo per i bracci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Le strategie implementate sono state: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Controllo proporzionale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Controllo proporzionale e derivativo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Controllo in previsione di coppia feed-</a:t>
            </a:r>
            <a:r>
              <a:rPr lang="it-IT" sz="2000" dirty="0" err="1"/>
              <a:t>forward</a:t>
            </a:r>
            <a:endParaRPr lang="it-IT" sz="20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Controllo in dinamica inversa anello chiuso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Controllo robusto*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06871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Controllo proporzionale</a:t>
            </a:r>
            <a:endParaRPr lang="en-GB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Pro: Controllo semplice</a:t>
            </a:r>
          </a:p>
          <a:p>
            <a:pPr marL="0" indent="0" algn="just">
              <a:buNone/>
            </a:pPr>
            <a:r>
              <a:rPr lang="it-IT" sz="2000" dirty="0"/>
              <a:t>Contro: Traiettorie non precise</a:t>
            </a:r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r>
              <a:rPr lang="it-IT" sz="2000" dirty="0"/>
              <a:t>[Inserisci schema di controllo]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9567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Implementazione controllo proporzionale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Inserisci schema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04015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Controllo proporzionale e derivativo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Pro: Controllo semplice, più preciso in determinate traiettorie</a:t>
            </a:r>
          </a:p>
          <a:p>
            <a:pPr marL="0" indent="0" algn="just">
              <a:buNone/>
            </a:pPr>
            <a:r>
              <a:rPr lang="it-IT" sz="2000" dirty="0"/>
              <a:t>Contro: Traiettorie non precise, alte vibrazioni ad alto </a:t>
            </a:r>
            <a:r>
              <a:rPr lang="it-IT" sz="2000" dirty="0" err="1"/>
              <a:t>Kd</a:t>
            </a:r>
            <a:endParaRPr lang="it-IT" sz="2000" dirty="0"/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r>
              <a:rPr lang="it-IT" sz="2000" dirty="0"/>
              <a:t>[Inserisci schema di controllo]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7414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Implementazione controllore PD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37</a:t>
            </a:fld>
            <a:endParaRPr lang="en-GB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FB77DEB9-7349-4529-B63C-14F95293C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174" y="1866900"/>
            <a:ext cx="7396611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6934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Analisi controllore proporzionale derivativo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Grafici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4119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03785"/>
            <a:ext cx="10515600" cy="1325563"/>
          </a:xfrm>
        </p:spPr>
        <p:txBody>
          <a:bodyPr>
            <a:normAutofit/>
          </a:bodyPr>
          <a:lstStyle/>
          <a:p>
            <a:r>
              <a:rPr lang="it-IT" sz="4400" dirty="0"/>
              <a:t>Controllo feed-</a:t>
            </a:r>
            <a:r>
              <a:rPr lang="it-IT" sz="4400" dirty="0" err="1"/>
              <a:t>forward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Le coppie fornite non erano sufficienti a far muovere il manipolatore</a:t>
            </a:r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r>
              <a:rPr lang="it-IT" sz="2000" dirty="0"/>
              <a:t>[Inserisci schema di controllo]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3877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958255-F164-48BC-BA4E-10FAF5402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chemeClr val="tx1">
                    <a:lumMod val="85000"/>
                    <a:lumOff val="15000"/>
                  </a:schemeClr>
                </a:solidFill>
              </a:rPr>
              <a:t>Struttura del robot</a:t>
            </a:r>
          </a:p>
        </p:txBody>
      </p:sp>
      <p:pic>
        <p:nvPicPr>
          <p:cNvPr id="57" name="Immagine 3" descr="Immagine che contiene interni&#10;&#10;Descrizione generata automaticamente">
            <a:extLst>
              <a:ext uri="{FF2B5EF4-FFF2-40B4-BE49-F238E27FC236}">
                <a16:creationId xmlns:a16="http://schemas.microsoft.com/office/drawing/2014/main" id="{DB9315EE-3C67-41A8-B35D-A7C017C46C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8"/>
          <a:stretch/>
        </p:blipFill>
        <p:spPr>
          <a:xfrm>
            <a:off x="673936" y="640081"/>
            <a:ext cx="6832342" cy="5054156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8279B-E49E-42DC-B6F6-00D6DF98C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0CE5E7C-0830-42F1-88AF-5D6AA3D36303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CF4596A-D3A9-4866-9050-0BF75673DBE4}"/>
              </a:ext>
            </a:extLst>
          </p:cNvPr>
          <p:cNvCxnSpPr>
            <a:cxnSpLocks/>
          </p:cNvCxnSpPr>
          <p:nvPr/>
        </p:nvCxnSpPr>
        <p:spPr>
          <a:xfrm flipH="1" flipV="1">
            <a:off x="5734050" y="2992564"/>
            <a:ext cx="895350" cy="14824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CA3F51C-082C-47AD-86EB-6A9C56148729}"/>
              </a:ext>
            </a:extLst>
          </p:cNvPr>
          <p:cNvCxnSpPr>
            <a:cxnSpLocks/>
          </p:cNvCxnSpPr>
          <p:nvPr/>
        </p:nvCxnSpPr>
        <p:spPr>
          <a:xfrm flipH="1">
            <a:off x="6814044" y="1781175"/>
            <a:ext cx="777381" cy="5730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E5D0342-8FB8-4527-AC11-95804B79D54E}"/>
              </a:ext>
            </a:extLst>
          </p:cNvPr>
          <p:cNvCxnSpPr>
            <a:cxnSpLocks/>
          </p:cNvCxnSpPr>
          <p:nvPr/>
        </p:nvCxnSpPr>
        <p:spPr>
          <a:xfrm flipV="1">
            <a:off x="1462757" y="3594236"/>
            <a:ext cx="907424" cy="917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78D8713-11F8-4E04-9BC3-3FDC96D5F390}"/>
              </a:ext>
            </a:extLst>
          </p:cNvPr>
          <p:cNvCxnSpPr>
            <a:cxnSpLocks/>
          </p:cNvCxnSpPr>
          <p:nvPr/>
        </p:nvCxnSpPr>
        <p:spPr>
          <a:xfrm flipV="1">
            <a:off x="2609850" y="4280204"/>
            <a:ext cx="405692" cy="11585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AD2FE93-D3FF-4E5C-9BA4-F63BD4617CA1}"/>
              </a:ext>
            </a:extLst>
          </p:cNvPr>
          <p:cNvCxnSpPr>
            <a:cxnSpLocks/>
          </p:cNvCxnSpPr>
          <p:nvPr/>
        </p:nvCxnSpPr>
        <p:spPr>
          <a:xfrm flipV="1">
            <a:off x="1847078" y="3448785"/>
            <a:ext cx="1347544" cy="10946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812019F-E84B-4623-A972-460FB385B8C3}"/>
              </a:ext>
            </a:extLst>
          </p:cNvPr>
          <p:cNvCxnSpPr>
            <a:cxnSpLocks/>
          </p:cNvCxnSpPr>
          <p:nvPr/>
        </p:nvCxnSpPr>
        <p:spPr>
          <a:xfrm flipH="1">
            <a:off x="3824385" y="1248806"/>
            <a:ext cx="246170" cy="8222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8704B5A-BCE2-470C-BE0A-01D8B2403724}"/>
              </a:ext>
            </a:extLst>
          </p:cNvPr>
          <p:cNvSpPr txBox="1"/>
          <p:nvPr/>
        </p:nvSpPr>
        <p:spPr>
          <a:xfrm>
            <a:off x="6629400" y="4543425"/>
            <a:ext cx="8486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3687D8"/>
                </a:solidFill>
              </a:rPr>
              <a:t>Target pc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F09E9FA-5CD6-4937-80EA-680A08E7AE4E}"/>
              </a:ext>
            </a:extLst>
          </p:cNvPr>
          <p:cNvSpPr txBox="1"/>
          <p:nvPr/>
        </p:nvSpPr>
        <p:spPr>
          <a:xfrm>
            <a:off x="7506278" y="1618143"/>
            <a:ext cx="1099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3687D8"/>
                </a:solidFill>
              </a:rPr>
              <a:t>Alimentatori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92D3ED-5547-446B-8E20-1D1922A8C475}"/>
              </a:ext>
            </a:extLst>
          </p:cNvPr>
          <p:cNvSpPr txBox="1"/>
          <p:nvPr/>
        </p:nvSpPr>
        <p:spPr>
          <a:xfrm>
            <a:off x="4059484" y="1009874"/>
            <a:ext cx="1003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3687D8"/>
                </a:solidFill>
              </a:rPr>
              <a:t>Motori vite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724C76-CA67-4098-9121-4950814F9911}"/>
              </a:ext>
            </a:extLst>
          </p:cNvPr>
          <p:cNvSpPr txBox="1"/>
          <p:nvPr/>
        </p:nvSpPr>
        <p:spPr>
          <a:xfrm>
            <a:off x="349518" y="3486234"/>
            <a:ext cx="1250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3687D8"/>
                </a:solidFill>
              </a:rPr>
              <a:t>Motori braccia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C1B066-FCA4-478B-833C-22BEB37E4249}"/>
              </a:ext>
            </a:extLst>
          </p:cNvPr>
          <p:cNvSpPr txBox="1"/>
          <p:nvPr/>
        </p:nvSpPr>
        <p:spPr>
          <a:xfrm>
            <a:off x="1172483" y="4507839"/>
            <a:ext cx="743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>
                <a:solidFill>
                  <a:srgbClr val="3687D8"/>
                </a:solidFill>
              </a:rPr>
              <a:t>Bechoff</a:t>
            </a:r>
            <a:endParaRPr lang="it-IT" sz="1400" dirty="0">
              <a:solidFill>
                <a:srgbClr val="3687D8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176A4EE-641B-4FA8-8EBE-58A8D610ED26}"/>
              </a:ext>
            </a:extLst>
          </p:cNvPr>
          <p:cNvSpPr txBox="1"/>
          <p:nvPr/>
        </p:nvSpPr>
        <p:spPr>
          <a:xfrm>
            <a:off x="1444211" y="5351912"/>
            <a:ext cx="1104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3687D8"/>
                </a:solidFill>
              </a:rPr>
              <a:t>Azionamenti</a:t>
            </a:r>
          </a:p>
        </p:txBody>
      </p:sp>
    </p:spTree>
    <p:extLst>
      <p:ext uri="{BB962C8B-B14F-4D97-AF65-F5344CB8AC3E}">
        <p14:creationId xmlns:p14="http://schemas.microsoft.com/office/powerpoint/2010/main" val="296795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45" grpId="0"/>
      <p:bldP spid="46" grpId="0"/>
      <p:bldP spid="47" grpId="0"/>
      <p:bldP spid="49" grpId="0"/>
      <p:bldP spid="5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Implementazione controllore Feed-</a:t>
            </a:r>
            <a:r>
              <a:rPr lang="it-IT" sz="4400" dirty="0" err="1"/>
              <a:t>forward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40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49F10B-6398-4AD0-B4C9-A4FEFBB3E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027" y="2002036"/>
            <a:ext cx="9615945" cy="403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7659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Analisi controllore Feed-</a:t>
            </a:r>
            <a:r>
              <a:rPr lang="it-IT" sz="4400" dirty="0" err="1"/>
              <a:t>forward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Grafici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1480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Controllo dinamica inversa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7360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Pro: Traiettorie precise</a:t>
            </a:r>
          </a:p>
          <a:p>
            <a:pPr marL="0" indent="0" algn="just">
              <a:buNone/>
            </a:pPr>
            <a:r>
              <a:rPr lang="it-IT" sz="2000" dirty="0"/>
              <a:t>Contro: Vibrazioni ad alta frequenza</a:t>
            </a:r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r>
              <a:rPr lang="it-IT" sz="2000" dirty="0"/>
              <a:t>[Inserisci schema di controllo]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3312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Implementazione controllore ID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43</a:t>
            </a:fld>
            <a:endParaRPr lang="en-GB"/>
          </a:p>
        </p:txBody>
      </p:sp>
      <p:pic>
        <p:nvPicPr>
          <p:cNvPr id="5" name="Picture 4" descr="A picture containing text, sky, outdoor, light&#10;&#10;Description automatically generated">
            <a:extLst>
              <a:ext uri="{FF2B5EF4-FFF2-40B4-BE49-F238E27FC236}">
                <a16:creationId xmlns:a16="http://schemas.microsoft.com/office/drawing/2014/main" id="{C611CA67-8661-4837-844E-C7A6A0AD6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010" y="1813560"/>
            <a:ext cx="8769779" cy="447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18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Analisi controllore dinamica inversa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Grafici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24884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Controllo Robusto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Il controllo robusto è stato fatto in via teorica/simulata</a:t>
            </a:r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r>
              <a:rPr lang="it-IT" sz="2000" dirty="0"/>
              <a:t>[Inserisci schema di controllo]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3214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Schema controllore robusto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Inserisci schema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84785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Analisi controllo robusto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Grafici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8093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Confronto schemi di controllo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Inserisci confronto tra i vari grafici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05664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Traiettorie testate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Sono state testate sia traiettorie in 2D che in 3D, in particolare: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Quadrato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Cerchio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Pattern di quadrati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Cerchi tangenti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Spirale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629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3">
            <a:extLst>
              <a:ext uri="{FF2B5EF4-FFF2-40B4-BE49-F238E27FC236}">
                <a16:creationId xmlns:a16="http://schemas.microsoft.com/office/drawing/2014/main" id="{C496F515-2D71-4FC0-BD39-DA7307A24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217" y="2997932"/>
            <a:ext cx="3053048" cy="32137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B79E51-4528-468D-A93C-AED497B2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Fasi di lavoro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8D125-33BE-42E4-9AAB-AB79F8F6A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2" indent="0">
              <a:buNone/>
            </a:pPr>
            <a:r>
              <a:rPr lang="it-IT" dirty="0"/>
              <a:t>		</a:t>
            </a:r>
            <a:r>
              <a:rPr lang="it-IT" sz="1800" dirty="0"/>
              <a:t>Il lavoro è stato suddiviso nelle seguenti fasi:</a:t>
            </a:r>
          </a:p>
          <a:p>
            <a:pPr marL="914400" lvl="2" indent="0">
              <a:buNone/>
            </a:pPr>
            <a:endParaRPr lang="it-IT" sz="1800" dirty="0"/>
          </a:p>
          <a:p>
            <a:pPr marL="914400" lvl="2" indent="0">
              <a:buNone/>
            </a:pPr>
            <a:r>
              <a:rPr lang="it-IT" sz="1800" dirty="0"/>
              <a:t>Modellazione manipolatore 				Attività Sperimentale</a:t>
            </a:r>
            <a:endParaRPr lang="en-GB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75459-E920-4AAC-ADAD-1F3842A78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5</a:t>
            </a:fld>
            <a:endParaRPr lang="en-GB"/>
          </a:p>
        </p:txBody>
      </p:sp>
      <p:pic>
        <p:nvPicPr>
          <p:cNvPr id="6" name="Immagine 27" descr="Immagine che contiene verde, mugnaio&#10;&#10;Descrizione generata automaticamente">
            <a:extLst>
              <a:ext uri="{FF2B5EF4-FFF2-40B4-BE49-F238E27FC236}">
                <a16:creationId xmlns:a16="http://schemas.microsoft.com/office/drawing/2014/main" id="{E7A9DB35-AB3C-45A1-B53A-09F9AFFEA3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1" t="14508" r="6143" b="12549"/>
          <a:stretch/>
        </p:blipFill>
        <p:spPr>
          <a:xfrm>
            <a:off x="6762711" y="3328579"/>
            <a:ext cx="3537072" cy="254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9572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Conclusione e sviluppi futuri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158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Modellazione Manipolatore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dirty="0"/>
              <a:t>La prima fase della modellazione fisica del robot consiste in: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Analisi cinematica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Analisi dinamica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Analisi </a:t>
            </a:r>
            <a:r>
              <a:rPr lang="it-IT" dirty="0" err="1"/>
              <a:t>cinetostatica</a:t>
            </a:r>
            <a:r>
              <a:rPr lang="it-IT" dirty="0"/>
              <a:t> e dei punti di singolarità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2370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F0B4695E-1A8A-4B9B-960B-C9F9B3DB9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320" y="1928925"/>
            <a:ext cx="5308005" cy="43392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Modellazione braccia: Analisi cinematica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7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32F921-4887-487A-85F3-9829BB502791}"/>
              </a:ext>
            </a:extLst>
          </p:cNvPr>
          <p:cNvSpPr txBox="1"/>
          <p:nvPr/>
        </p:nvSpPr>
        <p:spPr>
          <a:xfrm>
            <a:off x="6126479" y="1928925"/>
            <a:ext cx="50860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Per l’analisi cinematica delle braccia è  stato considerato il sistema seguente, ottenuto dalle equazioni alle circonferenze</a:t>
            </a:r>
          </a:p>
          <a:p>
            <a:endParaRPr lang="it-IT" sz="2000" dirty="0"/>
          </a:p>
        </p:txBody>
      </p:sp>
      <p:pic>
        <p:nvPicPr>
          <p:cNvPr id="11" name="Picture 10" descr="\documentclass{article}&#10;\usepackage{amsmath}&#10;\pagestyle{empty}&#10;\begin{document}&#10;&#10;\begin{equation*}&#10;    \begin{cases}&#10;    (x-\frac{l}{2}-l\cos\theta_1)^2+(y-l\sin\theta_1)^2 = l^2 \\&#10;    (x+\frac{l}{2}-l\cos\theta_2)^2+(y-l\sin\theta_2)^2 = l^2&#10;    \end{cases}&#10;\end{equation*}&#10;&#10;&#10;\end{document}" title="IguanaTex Bitmap Display">
            <a:extLst>
              <a:ext uri="{FF2B5EF4-FFF2-40B4-BE49-F238E27FC236}">
                <a16:creationId xmlns:a16="http://schemas.microsoft.com/office/drawing/2014/main" id="{543C4540-DED3-427E-8A46-AB6F73D57F2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144" y="3474477"/>
            <a:ext cx="5308340" cy="912514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\begin{equation*}&#10;\begin{bmatrix} \dot{x} \\ \dot{y}\end{bmatrix}&#10;= J\begin{bmatrix} \dot{\theta_1} \\ \dot{\theta_2}\end{bmatrix}&#10;\end{equation*}&#10;&#10;&#10;\end{document}" title="IguanaTex Bitmap Display">
            <a:extLst>
              <a:ext uri="{FF2B5EF4-FFF2-40B4-BE49-F238E27FC236}">
                <a16:creationId xmlns:a16="http://schemas.microsoft.com/office/drawing/2014/main" id="{48FDE0E4-97D1-4575-8B1B-8F56A7064C6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79" y="5067891"/>
            <a:ext cx="1602234" cy="758856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begin{document}&#10;&#10;\begin{equation*}&#10;\begin{bmatrix} \ddot{x} \\ \ddot{y}\end{bmatrix}&#10;= \dot{J}\begin{bmatrix} \dot{\theta_1} \\ \dot{\theta_2}\end{bmatrix} + J\begin{bmatrix} \ddot{\theta_1} \\ \ddot{\theta_2} \end{bmatrix}&#10;\end{equation*}&#10;&#10;&#10;\end{document}" title="IguanaTex Bitmap Display">
            <a:extLst>
              <a:ext uri="{FF2B5EF4-FFF2-40B4-BE49-F238E27FC236}">
                <a16:creationId xmlns:a16="http://schemas.microsoft.com/office/drawing/2014/main" id="{A16E9B27-4C6A-48A9-B480-4299D4CB55D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78" y="5067891"/>
            <a:ext cx="2825959" cy="75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46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Modellazione braccia: Analisi dinamica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8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08B7D9-5794-4634-AEE2-E11C011A58E2}"/>
              </a:ext>
            </a:extLst>
          </p:cNvPr>
          <p:cNvSpPr txBox="1"/>
          <p:nvPr/>
        </p:nvSpPr>
        <p:spPr>
          <a:xfrm>
            <a:off x="6126480" y="1928925"/>
            <a:ext cx="5737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Per il calcolo della dinamica è stata usata la tecnica Principio Lavori Virtuali</a:t>
            </a:r>
          </a:p>
        </p:txBody>
      </p:sp>
      <p:pic>
        <p:nvPicPr>
          <p:cNvPr id="8" name="Immagine 8">
            <a:extLst>
              <a:ext uri="{FF2B5EF4-FFF2-40B4-BE49-F238E27FC236}">
                <a16:creationId xmlns:a16="http://schemas.microsoft.com/office/drawing/2014/main" id="{001846FA-D2B5-4CB8-BB8D-D98A2DCE0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320" y="1928925"/>
            <a:ext cx="5308005" cy="4339294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\begin{equation*}&#10;    \sum_{i=0}^m F_i\delta q_j\label{eq:din}&#10;\end{equation*}&#10;&#10;&#10;&#10;\end{document}" title="IguanaTex Bitmap Display">
            <a:extLst>
              <a:ext uri="{FF2B5EF4-FFF2-40B4-BE49-F238E27FC236}">
                <a16:creationId xmlns:a16="http://schemas.microsoft.com/office/drawing/2014/main" id="{1B5C067E-FCFA-4A6B-85CF-76D87209C62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58" y="2714242"/>
            <a:ext cx="952381" cy="694857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\begin{equation*}&#10;\tau = B\ddot{\theta} + n\dot{\theta}&#10;\end{equation*}&#10;&#10;&#10;\end{document}" title="IguanaTex Bitmap Display">
            <a:extLst>
              <a:ext uri="{FF2B5EF4-FFF2-40B4-BE49-F238E27FC236}">
                <a16:creationId xmlns:a16="http://schemas.microsoft.com/office/drawing/2014/main" id="{8F24EAC4-AA4F-4B80-9A25-3EADB45ACAF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524" y="4647959"/>
            <a:ext cx="1379048" cy="257524"/>
          </a:xfrm>
          <a:prstGeom prst="rect">
            <a:avLst/>
          </a:prstGeom>
        </p:spPr>
      </p:pic>
      <p:sp>
        <p:nvSpPr>
          <p:cNvPr id="19" name="Arrow: Down 18">
            <a:extLst>
              <a:ext uri="{FF2B5EF4-FFF2-40B4-BE49-F238E27FC236}">
                <a16:creationId xmlns:a16="http://schemas.microsoft.com/office/drawing/2014/main" id="{1358E259-189C-41EE-85DE-80154EEDF6FC}"/>
              </a:ext>
            </a:extLst>
          </p:cNvPr>
          <p:cNvSpPr/>
          <p:nvPr/>
        </p:nvSpPr>
        <p:spPr>
          <a:xfrm>
            <a:off x="8629648" y="3561971"/>
            <a:ext cx="304800" cy="8953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Picture 20" descr="\documentclass{article}&#10;\usepackage{amsmath}&#10;\pagestyle{empty}&#10;\begin{document}&#10;&#10;\begin{equation*}&#10;    \begin{bmatrix}&#10;    \tau_1 \\ \tau_2&#10;    \end{bmatrix} = &#10;    B\begin{bmatrix}&#10;    \ddot{\theta_1} \\ \ddot{\theta_2}&#10;    \end{bmatrix}&#10;    + n \begin{bmatrix}&#10;    \dot{\theta_1} \\ \dot{\theta_2}&#10;    \end{bmatrix}&#10;\end{equation*}&#10;&#10;&#10;\end{document}" title="IguanaTex Bitmap Display">
            <a:extLst>
              <a:ext uri="{FF2B5EF4-FFF2-40B4-BE49-F238E27FC236}">
                <a16:creationId xmlns:a16="http://schemas.microsoft.com/office/drawing/2014/main" id="{9FEC6DB2-0B6E-44EF-B5EB-E6B441AE280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905" y="5167135"/>
            <a:ext cx="2450286" cy="62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113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Modellazione braccia: Analisi dinamica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9</a:t>
            </a:fld>
            <a:endParaRPr lang="en-GB"/>
          </a:p>
        </p:txBody>
      </p:sp>
      <p:pic>
        <p:nvPicPr>
          <p:cNvPr id="12" name="Picture 11" descr="\documentclass{article}&#10;\usepackage{amsmath}&#10;\pagestyle{empty}&#10;\begin{document}&#10;&#10;\begin{equation*}&#10;\tau = B\ddot{\theta} + n\dot{\theta}&#10;\end{equation*}&#10;&#10;&#10;\end{document}" title="IguanaTex Bitmap Display">
            <a:extLst>
              <a:ext uri="{FF2B5EF4-FFF2-40B4-BE49-F238E27FC236}">
                <a16:creationId xmlns:a16="http://schemas.microsoft.com/office/drawing/2014/main" id="{8F24EAC4-AA4F-4B80-9A25-3EADB45ACAF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243" y="2101354"/>
            <a:ext cx="1379048" cy="257524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\begin{equation*}&#10; B = J_r I_2 + m(J_1^T J_1 + J_2^TJ_2+J_3^TJ_3+J_4^TJ_4)+J_rJ_{34}^TJ_{34} + m_vJ_E^TJ_E&#10;\end{equation*}&#10;&#10;&#10;\end{document}" title="IguanaTex Bitmap Display">
            <a:extLst>
              <a:ext uri="{FF2B5EF4-FFF2-40B4-BE49-F238E27FC236}">
                <a16:creationId xmlns:a16="http://schemas.microsoft.com/office/drawing/2014/main" id="{A0A0D2DA-9C0E-4660-94BB-3020803D83D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623" y="3061990"/>
            <a:ext cx="7512381" cy="291048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\begin{equation*}&#10; n = m(J_1^T\dot{J_1}+J_2^T\dot{J_2}+J_3^T\dot{J_3}+J_4^T\dot{J_4})+J_rJ_{34}^T\dot{J_{34}}+m_vJ_E^T\dot{J_E}&#10;\end{equation*}&#10;&#10;&#10;\end{document}" title="IguanaTex Bitmap Display">
            <a:extLst>
              <a:ext uri="{FF2B5EF4-FFF2-40B4-BE49-F238E27FC236}">
                <a16:creationId xmlns:a16="http://schemas.microsoft.com/office/drawing/2014/main" id="{8FFC18C8-9273-48EF-9966-744E76AFE22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46" y="4144913"/>
            <a:ext cx="6677333" cy="298667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\begin{equation*}&#10;    \ddot{\theta} = B^{-1}(-n\dot{\theta}+\tau)&#10;\end{equation*}&#10;&#10;&#10;\end{document}" title="IguanaTex Bitmap Display">
            <a:extLst>
              <a:ext uri="{FF2B5EF4-FFF2-40B4-BE49-F238E27FC236}">
                <a16:creationId xmlns:a16="http://schemas.microsoft.com/office/drawing/2014/main" id="{2D3D9E0E-647F-46AC-9A1B-1DB3DF7DF58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243" y="5389384"/>
            <a:ext cx="2025143" cy="30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7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2172.479"/>
  <p:tag name="LATEXADDIN" val="\documentclass{article}&#10;\usepackage{amsmath}&#10;\pagestyle{empty}&#10;\begin{document}&#10;&#10;\begin{equation*}&#10;    \begin{cases}&#10;    (x-\frac{l}{2}-l\cos\theta_1)^2+(y-l\sin\theta_1)^2 = l^2 \\&#10;    (x+\frac{l}{2}-l\cos\theta_2)^2+(y-l\sin\theta_2)^2 = l^2&#10;    \end{cases}&#10;\end{equation*}&#10;&#10;&#10;\end{document}"/>
  <p:tag name="IGUANATEXSIZE" val="20"/>
  <p:tag name="IGUANATEXCURSOR" val="274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7.7315"/>
  <p:tag name="ORIGINALWIDTH" val="996.6254"/>
  <p:tag name="LATEXADDIN" val="\documentclass{article}&#10;\usepackage{amsmath}&#10;\pagestyle{empty}&#10;\begin{document}&#10;&#10;\begin{equation*}&#10;    \ddot{\theta} = B^{-1}(-n\dot{\theta}+\tau)&#10;\end{equation*}&#10;&#10;&#10;\end{document}"/>
  <p:tag name="IGUANATEXSIZE" val="20"/>
  <p:tag name="IGUANATEXCURSOR" val="128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212.973"/>
  <p:tag name="LATEXADDIN" val="\documentclass{article}&#10;\usepackage{amsmath}&#10;\pagestyle{empty}&#10;\begin{document}&#10;&#10;\begin{equation*}&#10; V = J_e \begin{bmatrix}&#10;    z_{ee} \\ \varphi_v&#10;    \end{bmatrix},&#10;    \dot{V} = J_e \begin{bmatrix}&#10;    \dot{z_{ee}} \\ \dot{\varphi_v}&#10;    \end{bmatrix},&#10;    \ddot{V} = J_e \begin{bmatrix}&#10;    \ddot{z_{ee}} \\ \ddot{\varphi_v}&#10;    \end{bmatrix}&#10;\end{equation*}&#10;&#10;&#10;\end{document}"/>
  <p:tag name="IGUANATEXSIZE" val="20"/>
  <p:tag name="IGUANATEXCURSOR" val="346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304.837"/>
  <p:tag name="LATEXADDIN" val="\documentclass{article}&#10;\usepackage{amsmath}&#10;\pagestyle{empty}&#10;\begin{document}&#10;&#10;\begin{equation*}&#10;C_{ee} = \begin{bmatrix}&#10;    m_e &amp; 0 \\ 0 &amp; I_v&#10;    \end{bmatrix}&#10;    J_e \begin{bmatrix}&#10;    \ddot{z_{ee}} \\ \ddot{\varphi_v}&#10;    \end{bmatrix}&#10;\end{equation*}&#10;&#10;&#10;\end{document}"/>
  <p:tag name="IGUANATEXSIZE" val="20"/>
  <p:tag name="IGUANATEXCURSOR" val="244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.2179"/>
  <p:tag name="ORIGINALWIDTH" val="1946.007"/>
  <p:tag name="LATEXADDIN" val="\documentclass{article}&#10;\usepackage{amsmath}&#10;\pagestyle{empty}&#10;\begin{document}&#10;&#10;\begin{equation*}&#10; r = \frac{\max \lambda}{\min \lambda} t.c. \ \lambda \in eig(J_{man} = JJ^T)&#10;\end{equation*}&#10;&#10;&#10;\end{document}"/>
  <p:tag name="IGUANATEXSIZE" val="20"/>
  <p:tag name="IGUANATEXCURSOR" val="176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1154.856"/>
  <p:tag name="LATEXADDIN" val="\documentclass{article}&#10;\usepackage{amsmath}&#10;\pagestyle{empty}&#10;\begin{document}&#10;&#10;\begin{equation*}&#10;y_1 = \sqrt{4l^2-(x-d)^2}&#10;\end{equation*}&#10;&#10;&#10;\end{document}"/>
  <p:tag name="IGUANATEXSIZE" val="20"/>
  <p:tag name="IGUANATEXCURSOR" val="124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1154.856"/>
  <p:tag name="LATEXADDIN" val="\documentclass{article}&#10;\usepackage{amsmath}&#10;\pagestyle{empty}&#10;\begin{document}&#10;&#10;\begin{equation*}&#10;y_2 = \sqrt{4l^2-(x+d)^2}&#10;\end{equation*}&#10;&#10;&#10;\end{document}"/>
  <p:tag name="IGUANATEXSIZE" val="20"/>
  <p:tag name="IGUANATEXCURSOR" val="124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941.8823"/>
  <p:tag name="LATEXADDIN" val="\documentclass{article}&#10;\usepackage{amsmath}&#10;\pagestyle{empty}&#10;\begin{document}&#10;&#10;\begin{equation*}&#10; y_3 = \sqrt{-(x-d)^2}&#10;\end{equation*}&#10;&#10;&#10;\end{document}"/>
  <p:tag name="IGUANATEXSIZE" val="20"/>
  <p:tag name="IGUANATEXCURSOR" val="138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941.8823"/>
  <p:tag name="LATEXADDIN" val="\documentclass{article}&#10;\usepackage{amsmath}&#10;\pagestyle{empty}&#10;\begin{document}&#10;&#10;\begin{equation*}&#10;  y_4 = \sqrt{-(x+d)^2}&#10;\end{equation*}&#10;&#10;&#10;\end{document}"/>
  <p:tag name="IGUANATEXSIZE" val="20"/>
  <p:tag name="IGUANATEXCURSOR" val="122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4.462"/>
  <p:tag name="ORIGINALWIDTH" val="1739.782"/>
  <p:tag name="LATEXADDIN" val="\documentclass{article}&#10;\usepackage{amsmath}&#10;\pagestyle{empty}&#10;\begin{document}&#10;&#10;\begin{equation*}&#10; x_5 = \bigg|\frac{x_{5p}+sx}{2}\bigg|, y_5 = \bigg|\frac{y_{5p}+sy}{2}\bigg|&#10;\end{equation*}&#10;&#10;&#10;\end{document}"/>
  <p:tag name="IGUANATEXSIZE" val="20"/>
  <p:tag name="IGUANATEXCURSOR" val="176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1.7135"/>
  <p:tag name="ORIGINALWIDTH" val="1699.288"/>
  <p:tag name="LATEXADDIN" val="\documentclass{article}&#10;\usepackage{amsmath}&#10;\pagestyle{empty}&#10;\begin{document}&#10;&#10;\begin{equation*}&#10; x_{5p} = \frac{l^2+y_{5p}l\sin\theta_1+ld\cos\theta_1}{2d-l\cos\theta_1}&#10;\end{equation*}&#10;&#10;&#10;\end{document}"/>
  <p:tag name="IGUANATEXSIZE" val="20"/>
  <p:tag name="IGUANATEXCURSOR" val="172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.7113"/>
  <p:tag name="ORIGINALWIDTH" val="653.9183"/>
  <p:tag name="LATEXADDIN" val="\documentclass{article}&#10;\usepackage{amsmath}&#10;\pagestyle{empty}&#10;\begin{document}&#10;&#10;\begin{equation*}&#10;\begin{bmatrix} \dot{x} \\ \dot{y}\end{bmatrix}&#10;= J\begin{bmatrix} \dot{\theta_1} \\ \dot{\theta_2}\end{bmatrix}&#10;\end{equation*}&#10;&#10;&#10;\end{document}"/>
  <p:tag name="IGUANATEXSIZE" val="20"/>
  <p:tag name="IGUANATEXCURSOR" val="81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3.4795"/>
  <p:tag name="ORIGINALWIDTH" val="2215.973"/>
  <p:tag name="LATEXADDIN" val="\documentclass{article}&#10;\usepackage{amsmath}&#10;\pagestyle{empty}&#10;\begin{document}&#10;&#10;\begin{equation*}&#10; y_{6p} = \sqrt{l^2-d^2}+l , y_{6m} = -\sqrt{l^2-d^2}-l&#10;\end{equation*}&#10;&#10;&#10;\end{document}"/>
  <p:tag name="IGUANATEXSIZE" val="20"/>
  <p:tag name="IGUANATEXCURSOR" val="154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.7113"/>
  <p:tag name="ORIGINALWIDTH" val="1153.356"/>
  <p:tag name="LATEXADDIN" val="\documentclass{article}&#10;\usepackage{amsmath}&#10;\pagestyle{empty}&#10;\begin{document}&#10;&#10;\begin{equation*}&#10;\begin{bmatrix} \ddot{x} \\ \ddot{y}\end{bmatrix}&#10;= \dot{J}\begin{bmatrix} \dot{\theta_1} \\ \dot{\theta_2}\end{bmatrix} + J\begin{bmatrix} \ddot{\theta_1} \\ \ddot{\theta_2} \end{bmatrix}&#10;\end{equation*}&#10;&#10;&#10;\end{document}"/>
  <p:tag name="IGUANATEXSIZE" val="20"/>
  <p:tag name="IGUANATEXCURSOR" val="303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.9572"/>
  <p:tag name="ORIGINALWIDTH" val="468.6914"/>
  <p:tag name="LATEXADDIN" val="\documentclass{article}&#10;\usepackage{amsmath}&#10;\pagestyle{empty}&#10;\begin{document}&#10;\begin{equation*}&#10;    \sum_{i=0}^m F_i\delta q_j\label{eq:din}&#10;\end{equation*}&#10;&#10;&#10;&#10;\end{document}"/>
  <p:tag name="IGUANATEXSIZE" val="20"/>
  <p:tag name="IGUANATEXCURSOR" val="157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7342"/>
  <p:tag name="ORIGINALWIDTH" val="678.6652"/>
  <p:tag name="LATEXADDIN" val="\documentclass{article}&#10;\usepackage{amsmath}&#10;\pagestyle{empty}&#10;\begin{document}&#10;&#10;\begin{equation*}&#10;\tau = B\ddot{\theta} + n\dot{\theta}&#10;\end{equation*}&#10;&#10;&#10;\end{document}"/>
  <p:tag name="IGUANATEXSIZE" val="20"/>
  <p:tag name="IGUANATEXCURSOR" val="136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.7113"/>
  <p:tag name="ORIGINALWIDTH" val="1205.849"/>
  <p:tag name="LATEXADDIN" val="\documentclass{article}&#10;\usepackage{amsmath}&#10;\pagestyle{empty}&#10;\begin{document}&#10;&#10;\begin{equation*}&#10;    \begin{bmatrix}&#10;    \tau_1 \\ \tau_2&#10;    \end{bmatrix} = &#10;    B\begin{bmatrix}&#10;    \ddot{\theta_1} \\ \ddot{\theta_2}&#10;    \end{bmatrix}&#10;    + n \begin{bmatrix}&#10;    \dot{\theta_1} \\ \dot{\theta_2}&#10;    \end{bmatrix}&#10;\end{equation*}&#10;&#10;&#10;\end{document}"/>
  <p:tag name="IGUANATEXSIZE" val="20"/>
  <p:tag name="IGUANATEXCURSOR" val="246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7342"/>
  <p:tag name="ORIGINALWIDTH" val="678.6652"/>
  <p:tag name="LATEXADDIN" val="\documentclass{article}&#10;\usepackage{amsmath}&#10;\pagestyle{empty}&#10;\begin{document}&#10;&#10;\begin{equation*}&#10;\tau = B\ddot{\theta} + n\dot{\theta}&#10;\end{equation*}&#10;&#10;&#10;\end{document}"/>
  <p:tag name="IGUANATEXSIZE" val="20"/>
  <p:tag name="IGUANATEXCURSOR" val="136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.2321"/>
  <p:tag name="ORIGINALWIDTH" val="3697.038"/>
  <p:tag name="LATEXADDIN" val="\documentclass{article}&#10;\usepackage{amsmath}&#10;\pagestyle{empty}&#10;\begin{document}&#10;&#10;\begin{equation*}&#10; B = J_r I_2 + m(J_1^T J_1 + J_2^TJ_2+J_3^TJ_3+J_4^TJ_4)+J_rJ_{34}^TJ_{34} + m_vJ_E^TJ_E&#10;\end{equation*}&#10;&#10;&#10;\end{document}"/>
  <p:tag name="IGUANATEXSIZE" val="20"/>
  <p:tag name="IGUANATEXCURSOR" val="101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.9817"/>
  <p:tag name="ORIGINALWIDTH" val="3286.089"/>
  <p:tag name="LATEXADDIN" val="\documentclass{article}&#10;\usepackage{amsmath}&#10;\pagestyle{empty}&#10;\begin{document}&#10;&#10;\begin{equation*}&#10; n = m(J_1^T\dot{J_1}+J_2^T\dot{J_2}+J_3^T\dot{J_3}+J_4^T\dot{J_4})+J_rJ_{34}^T\dot{J_{34}}+m_vJ_E^T\dot{J_E}&#10;\end{equation*}&#10;&#10;&#10;\end{document}"/>
  <p:tag name="IGUANATEXSIZE" val="20"/>
  <p:tag name="IGUANATEXCURSOR" val="101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Retrospec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509</TotalTime>
  <Words>958</Words>
  <Application>Microsoft Office PowerPoint</Application>
  <PresentationFormat>Widescreen</PresentationFormat>
  <Paragraphs>216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Arial</vt:lpstr>
      <vt:lpstr>Calibri</vt:lpstr>
      <vt:lpstr>Calibri Light</vt:lpstr>
      <vt:lpstr>Courier New</vt:lpstr>
      <vt:lpstr>Trebuchet MS</vt:lpstr>
      <vt:lpstr>Wingdings</vt:lpstr>
      <vt:lpstr>Wingdings 3</vt:lpstr>
      <vt:lpstr>Facet</vt:lpstr>
      <vt:lpstr>Retrospect</vt:lpstr>
      <vt:lpstr>Indagine teorica e sperimentale sul controllo centralizzato per un robot a cinematica parallela</vt:lpstr>
      <vt:lpstr>Struttura della presentazione</vt:lpstr>
      <vt:lpstr>Dispositivo oggetto della tesi</vt:lpstr>
      <vt:lpstr>Struttura del robot</vt:lpstr>
      <vt:lpstr>Fasi di lavoro</vt:lpstr>
      <vt:lpstr>Modellazione Manipolatore</vt:lpstr>
      <vt:lpstr>Modellazione braccia: Analisi cinematica</vt:lpstr>
      <vt:lpstr>Modellazione braccia: Analisi dinamica</vt:lpstr>
      <vt:lpstr>Modellazione braccia: Analisi dinamica</vt:lpstr>
      <vt:lpstr>Modellazione braccia: Analisi dinamica</vt:lpstr>
      <vt:lpstr>Modellazione end-effector</vt:lpstr>
      <vt:lpstr>Modellazione su Adams</vt:lpstr>
      <vt:lpstr>Confronto modellazione sperimentale e Adams</vt:lpstr>
      <vt:lpstr>Analisi cinetostatica</vt:lpstr>
      <vt:lpstr>Analisi punti di singolarità : caso 1</vt:lpstr>
      <vt:lpstr>Analisi punti di singolarità : caso 2</vt:lpstr>
      <vt:lpstr>Analisi punti di singolarità : caso 3</vt:lpstr>
      <vt:lpstr>Analisi punti di singolarità : caso 4</vt:lpstr>
      <vt:lpstr>Analisi punti di singolarità : caso 5</vt:lpstr>
      <vt:lpstr>Analisi punti di singolarità : caso 6</vt:lpstr>
      <vt:lpstr>Attività sperimentale</vt:lpstr>
      <vt:lpstr>Configurazione manipolatore</vt:lpstr>
      <vt:lpstr>Topologia della rete (1)</vt:lpstr>
      <vt:lpstr>Topologia della rete (2)</vt:lpstr>
      <vt:lpstr>Topologia della rete (3)</vt:lpstr>
      <vt:lpstr>Implementazione nel sistema reale</vt:lpstr>
      <vt:lpstr>Fase 1: Homing</vt:lpstr>
      <vt:lpstr>Fase 2: Posizionamento</vt:lpstr>
      <vt:lpstr>Fase 3: Traiettorie</vt:lpstr>
      <vt:lpstr>Interfaccia grafica</vt:lpstr>
      <vt:lpstr>Schema controllore Vite</vt:lpstr>
      <vt:lpstr>Implementazione controllore Vite</vt:lpstr>
      <vt:lpstr>Strategie di controllo per i bracci</vt:lpstr>
      <vt:lpstr>Controllo proporzionale</vt:lpstr>
      <vt:lpstr>Implementazione controllo proporzionale</vt:lpstr>
      <vt:lpstr>Controllo proporzionale e derivativo</vt:lpstr>
      <vt:lpstr>Implementazione controllore PD</vt:lpstr>
      <vt:lpstr>Analisi controllore proporzionale derivativo</vt:lpstr>
      <vt:lpstr>Controllo feed-forward</vt:lpstr>
      <vt:lpstr>Implementazione controllore Feed-forward</vt:lpstr>
      <vt:lpstr>Analisi controllore Feed-forward</vt:lpstr>
      <vt:lpstr>Controllo dinamica inversa</vt:lpstr>
      <vt:lpstr>Implementazione controllore ID</vt:lpstr>
      <vt:lpstr>Analisi controllore dinamica inversa</vt:lpstr>
      <vt:lpstr>Controllo Robusto</vt:lpstr>
      <vt:lpstr>Schema controllore robusto</vt:lpstr>
      <vt:lpstr>Analisi controllo robusto</vt:lpstr>
      <vt:lpstr>Confronto schemi di controllo</vt:lpstr>
      <vt:lpstr>Traiettorie testate</vt:lpstr>
      <vt:lpstr>Conclusione e sviluppi futuri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Daniele Ravasio</dc:creator>
  <cp:lastModifiedBy>Daniele Ravasio</cp:lastModifiedBy>
  <cp:revision>168</cp:revision>
  <dcterms:created xsi:type="dcterms:W3CDTF">2021-11-12T09:07:58Z</dcterms:created>
  <dcterms:modified xsi:type="dcterms:W3CDTF">2021-11-16T09:56:51Z</dcterms:modified>
</cp:coreProperties>
</file>